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61" r:id="rId3"/>
    <p:sldId id="257" r:id="rId4"/>
    <p:sldId id="262" r:id="rId5"/>
    <p:sldId id="275" r:id="rId6"/>
    <p:sldId id="263"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64" r:id="rId20"/>
    <p:sldId id="274" r:id="rId21"/>
    <p:sldId id="266"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pos="3840"/>
        <p:guide orient="horz" pos="2160"/>
      </p:guideLst>
    </p:cSldViewPr>
  </p:slideViewPr>
  <p:notesTextViewPr>
    <p:cViewPr>
      <p:scale>
        <a:sx n="1" d="1"/>
        <a:sy n="1" d="1"/>
      </p:scale>
      <p:origin x="0" y="0"/>
    </p:cViewPr>
  </p:notesTextViewPr>
  <p:notesViewPr>
    <p:cSldViewPr snapToGrid="0">
      <p:cViewPr varScale="1">
        <p:scale>
          <a:sx n="57" d="100"/>
          <a:sy n="57" d="100"/>
        </p:scale>
        <p:origin x="126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15.11.2015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15.11.2015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lgn="r" defTabSz="914400">
              <a:buNone/>
            </a:pPr>
            <a:fld id="{82869989-EB00-4EE7-BCB5-25BDC5BB29F8}" type="slidenum">
              <a:rPr lang="de-DE" sz="1200" b="0" i="0">
                <a:solidFill>
                  <a:schemeClr val="tx1"/>
                </a:solidFill>
                <a:latin typeface="Arial"/>
                <a:ea typeface="+mn-ea"/>
                <a:cs typeface="+mn-cs"/>
              </a:rPr>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smtClean="0"/>
              <a:t>Titelmasterformat durch Klicken bearbeiten</a:t>
            </a:r>
            <a:endParaRPr lang="de-DE" dirty="0"/>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AE374B5B-21A0-4192-BF4C-38187F1A68D8}" type="datetime1">
              <a:rPr lang="de-DE" smtClean="0"/>
              <a:t>15.11.2015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15.11.2015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15.11.2015</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15.11.2015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15.11.2015</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15.11.2015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ieren 95"/>
          <p:cNvGrpSpPr/>
          <p:nvPr userDrawn="1"/>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15.11.2015</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l" defTabSz="914400">
              <a:lnSpc>
                <a:spcPct val="76000"/>
              </a:lnSpc>
              <a:spcBef>
                <a:spcPct val="0"/>
              </a:spcBef>
              <a:buNone/>
            </a:pPr>
            <a:r>
              <a:rPr lang="de-DE" sz="9600" b="1" i="0" baseline="0" dirty="0" smtClean="0">
                <a:solidFill>
                  <a:srgbClr val="2D2E2D"/>
                </a:solidFill>
                <a:latin typeface="Calibri Light" panose="020F0302020204030204" pitchFamily="34" charset="0"/>
              </a:rPr>
              <a:t>ABSTRAKT</a:t>
            </a:r>
            <a:r>
              <a:rPr lang="de-DE" sz="8000" b="1" i="0" baseline="0" dirty="0" smtClean="0">
                <a:solidFill>
                  <a:srgbClr val="2D2E2D"/>
                </a:solidFill>
                <a:latin typeface="Arial"/>
              </a:rPr>
              <a:t>	</a:t>
            </a:r>
            <a:endParaRPr lang="de-DE" dirty="0"/>
          </a:p>
        </p:txBody>
      </p:sp>
      <p:sp>
        <p:nvSpPr>
          <p:cNvPr id="3" name="Untertitel 2"/>
          <p:cNvSpPr>
            <a:spLocks noGrp="1"/>
          </p:cNvSpPr>
          <p:nvPr>
            <p:ph type="subTitle" idx="1"/>
          </p:nvPr>
        </p:nvSpPr>
        <p:spPr>
          <a:xfrm>
            <a:off x="1293845" y="5432563"/>
            <a:ext cx="9604310" cy="896047"/>
          </a:xfrm>
        </p:spPr>
        <p:txBody>
          <a:bodyPr>
            <a:normAutofit fontScale="55000" lnSpcReduction="20000"/>
          </a:bodyPr>
          <a:lstStyle/>
          <a:p>
            <a:pPr marL="0" indent="0" algn="l">
              <a:spcBef>
                <a:spcPts val="0"/>
              </a:spcBef>
              <a:buNone/>
            </a:pPr>
            <a:r>
              <a:rPr lang="de-DE" sz="4300" b="0" i="0" dirty="0" smtClean="0">
                <a:solidFill>
                  <a:srgbClr val="D15A3E"/>
                </a:solidFill>
                <a:latin typeface="Calibri Light" panose="020F0302020204030204" pitchFamily="34" charset="0"/>
              </a:rPr>
              <a:t>Planungspräsentation der 3DMA-Projektgruppe „ABSTRAKT“</a:t>
            </a:r>
          </a:p>
          <a:p>
            <a:pPr marL="0" indent="0" algn="l">
              <a:spcBef>
                <a:spcPts val="0"/>
              </a:spcBef>
              <a:buNone/>
            </a:pPr>
            <a:endParaRPr lang="de-DE" sz="4300" dirty="0">
              <a:solidFill>
                <a:srgbClr val="D15A3E"/>
              </a:solidFill>
              <a:latin typeface="Calibri Light" panose="020F0302020204030204" pitchFamily="34" charset="0"/>
            </a:endParaRPr>
          </a:p>
          <a:p>
            <a:pPr marL="0" indent="0" algn="l">
              <a:spcBef>
                <a:spcPts val="0"/>
              </a:spcBef>
              <a:buNone/>
            </a:pPr>
            <a:r>
              <a:rPr lang="de-DE" sz="4300" b="0" i="0" dirty="0" smtClean="0">
                <a:solidFill>
                  <a:srgbClr val="D15A3E"/>
                </a:solidFill>
                <a:latin typeface="Calibri Light" panose="020F0302020204030204" pitchFamily="34" charset="0"/>
              </a:rPr>
              <a:t>Christian Radke (637192), Kevin Neu (737193), Lukas </a:t>
            </a:r>
            <a:r>
              <a:rPr lang="de-DE" sz="4300" b="0" i="0" dirty="0" err="1" smtClean="0">
                <a:solidFill>
                  <a:srgbClr val="D15A3E"/>
                </a:solidFill>
                <a:latin typeface="Calibri Light" panose="020F0302020204030204" pitchFamily="34" charset="0"/>
              </a:rPr>
              <a:t>Koltermann</a:t>
            </a:r>
            <a:r>
              <a:rPr lang="de-DE" sz="4300" b="0" i="0" smtClean="0">
                <a:solidFill>
                  <a:srgbClr val="D15A3E"/>
                </a:solidFill>
                <a:latin typeface="Calibri Light" panose="020F0302020204030204" pitchFamily="34" charset="0"/>
              </a:rPr>
              <a:t> (637079)</a:t>
            </a:r>
            <a:endParaRPr lang="de-DE" sz="4300" b="0" i="0" dirty="0" smtClean="0">
              <a:solidFill>
                <a:srgbClr val="D15A3E"/>
              </a:solidFill>
              <a:latin typeface="Calibri Light" panose="020F0302020204030204" pitchFamily="34" charset="0"/>
            </a:endParaRPr>
          </a:p>
          <a:p>
            <a:pPr marL="0" indent="0" algn="l">
              <a:spcBef>
                <a:spcPts val="0"/>
              </a:spcBef>
              <a:buNone/>
            </a:pPr>
            <a:endParaRPr lang="de-DE"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192133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35417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18110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363625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364070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147464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320385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113162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3D-Objekte</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89870095"/>
              </p:ext>
            </p:extLst>
          </p:nvPr>
        </p:nvGraphicFramePr>
        <p:xfrm>
          <a:off x="1295400" y="1981200"/>
          <a:ext cx="9601200" cy="370840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Kirchengebäude</a:t>
                      </a:r>
                    </a:p>
                  </a:txBody>
                  <a:tcPr/>
                </a:tc>
                <a:tc>
                  <a:txBody>
                    <a:bodyPr/>
                    <a:lstStyle/>
                    <a:p>
                      <a:r>
                        <a:rPr lang="de-DE" dirty="0" smtClean="0"/>
                        <a:t>Kirchengebäude</a:t>
                      </a:r>
                      <a:endParaRPr lang="de-DE" dirty="0"/>
                    </a:p>
                  </a:txBody>
                  <a:tcPr/>
                </a:tc>
              </a:tr>
              <a:tr h="370840">
                <a:tc>
                  <a:txBody>
                    <a:bodyPr/>
                    <a:lstStyle/>
                    <a:p>
                      <a:r>
                        <a:rPr lang="de-DE" dirty="0" smtClean="0"/>
                        <a:t>Weizenfeld</a:t>
                      </a:r>
                      <a:endParaRPr lang="de-DE" dirty="0"/>
                    </a:p>
                  </a:txBody>
                  <a:tcPr/>
                </a:tc>
                <a:tc>
                  <a:txBody>
                    <a:bodyPr/>
                    <a:lstStyle/>
                    <a:p>
                      <a:r>
                        <a:rPr lang="de-DE" dirty="0" smtClean="0"/>
                        <a:t>Bücher,</a:t>
                      </a:r>
                      <a:r>
                        <a:rPr lang="de-DE" baseline="0" dirty="0" smtClean="0"/>
                        <a:t> Regalboden (evtl. Buchwagen)</a:t>
                      </a:r>
                      <a:endParaRPr lang="de-DE" dirty="0"/>
                    </a:p>
                  </a:txBody>
                  <a:tcPr/>
                </a:tc>
              </a:tr>
              <a:tr h="370840">
                <a:tc>
                  <a:txBody>
                    <a:bodyPr/>
                    <a:lstStyle/>
                    <a:p>
                      <a:endParaRPr lang="de-DE" dirty="0"/>
                    </a:p>
                  </a:txBody>
                  <a:tcPr/>
                </a:tc>
                <a:tc>
                  <a:txBody>
                    <a:bodyPr/>
                    <a:lstStyle/>
                    <a:p>
                      <a:r>
                        <a:rPr lang="de-DE" dirty="0" smtClean="0"/>
                        <a:t>Taufbecken, Wasser</a:t>
                      </a:r>
                      <a:endParaRPr lang="de-DE" dirty="0"/>
                    </a:p>
                  </a:txBody>
                  <a:tcPr/>
                </a:tc>
              </a:tr>
              <a:tr h="370840">
                <a:tc>
                  <a:txBody>
                    <a:bodyPr/>
                    <a:lstStyle/>
                    <a:p>
                      <a:endParaRPr lang="de-DE"/>
                    </a:p>
                  </a:txBody>
                  <a:tcPr/>
                </a:tc>
                <a:tc>
                  <a:txBody>
                    <a:bodyPr/>
                    <a:lstStyle/>
                    <a:p>
                      <a:r>
                        <a:rPr lang="de-DE" dirty="0" smtClean="0"/>
                        <a:t>Kerzen, Kerzenständer</a:t>
                      </a:r>
                      <a:endParaRPr lang="de-DE" dirty="0"/>
                    </a:p>
                  </a:txBody>
                  <a:tcPr/>
                </a:tc>
              </a:tr>
              <a:tr h="370840">
                <a:tc>
                  <a:txBody>
                    <a:bodyPr/>
                    <a:lstStyle/>
                    <a:p>
                      <a:endParaRPr lang="de-DE" dirty="0"/>
                    </a:p>
                  </a:txBody>
                  <a:tcPr/>
                </a:tc>
                <a:tc>
                  <a:txBody>
                    <a:bodyPr/>
                    <a:lstStyle/>
                    <a:p>
                      <a:r>
                        <a:rPr lang="de-DE" dirty="0" smtClean="0"/>
                        <a:t>Sitzbänke</a:t>
                      </a:r>
                      <a:endParaRPr lang="de-DE" dirty="0"/>
                    </a:p>
                  </a:txBody>
                  <a:tcPr/>
                </a:tc>
              </a:tr>
              <a:tr h="370840">
                <a:tc>
                  <a:txBody>
                    <a:bodyPr/>
                    <a:lstStyle/>
                    <a:p>
                      <a:endParaRPr lang="de-DE" dirty="0"/>
                    </a:p>
                  </a:txBody>
                  <a:tcPr/>
                </a:tc>
                <a:tc>
                  <a:txBody>
                    <a:bodyPr/>
                    <a:lstStyle/>
                    <a:p>
                      <a:r>
                        <a:rPr lang="de-DE" dirty="0" smtClean="0"/>
                        <a:t>Altar</a:t>
                      </a:r>
                      <a:endParaRPr lang="de-DE" dirty="0"/>
                    </a:p>
                  </a:txBody>
                  <a:tcPr/>
                </a:tc>
              </a:tr>
              <a:tr h="370840">
                <a:tc>
                  <a:txBody>
                    <a:bodyPr/>
                    <a:lstStyle/>
                    <a:p>
                      <a:endParaRPr lang="de-DE"/>
                    </a:p>
                  </a:txBody>
                  <a:tcPr/>
                </a:tc>
                <a:tc>
                  <a:txBody>
                    <a:bodyPr/>
                    <a:lstStyle/>
                    <a:p>
                      <a:r>
                        <a:rPr lang="de-DE" dirty="0" smtClean="0"/>
                        <a:t>Buntglasfenster</a:t>
                      </a:r>
                      <a:endParaRPr lang="de-DE" dirty="0"/>
                    </a:p>
                  </a:txBody>
                  <a:tcPr/>
                </a:tc>
              </a:tr>
              <a:tr h="370840">
                <a:tc>
                  <a:txBody>
                    <a:bodyPr/>
                    <a:lstStyle/>
                    <a:p>
                      <a:endParaRPr lang="de-DE"/>
                    </a:p>
                  </a:txBody>
                  <a:tcPr/>
                </a:tc>
                <a:tc>
                  <a:txBody>
                    <a:bodyPr/>
                    <a:lstStyle/>
                    <a:p>
                      <a:r>
                        <a:rPr lang="de-DE" dirty="0" smtClean="0"/>
                        <a:t>Lampen, Beleuchtungen</a:t>
                      </a:r>
                      <a:endParaRPr lang="de-DE" dirty="0"/>
                    </a:p>
                  </a:txBody>
                  <a:tcPr/>
                </a:tc>
              </a:tr>
              <a:tr h="370840">
                <a:tc>
                  <a:txBody>
                    <a:bodyPr/>
                    <a:lstStyle/>
                    <a:p>
                      <a:endParaRPr lang="de-DE"/>
                    </a:p>
                  </a:txBody>
                  <a:tcPr/>
                </a:tc>
                <a:tc>
                  <a:txBody>
                    <a:bodyPr/>
                    <a:lstStyle/>
                    <a:p>
                      <a:r>
                        <a:rPr lang="de-DE" dirty="0" smtClean="0"/>
                        <a:t>Treppen bzw. Türen</a:t>
                      </a:r>
                      <a:endParaRPr lang="de-DE" dirty="0"/>
                    </a:p>
                  </a:txBody>
                  <a:tcPr/>
                </a:tc>
              </a:tr>
            </a:tbl>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Animationen</a:t>
            </a:r>
            <a:endParaRPr lang="de-DE" dirty="0">
              <a:latin typeface="Calibri Light" panose="020F0302020204030204" pitchFamily="34" charset="0"/>
            </a:endParaRP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808914276"/>
              </p:ext>
            </p:extLst>
          </p:nvPr>
        </p:nvGraphicFramePr>
        <p:xfrm>
          <a:off x="1295400" y="1981200"/>
          <a:ext cx="9601200" cy="222504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Schwebende Kirche</a:t>
                      </a:r>
                      <a:endParaRPr lang="de-DE" dirty="0"/>
                    </a:p>
                  </a:txBody>
                  <a:tcPr/>
                </a:tc>
                <a:tc>
                  <a:txBody>
                    <a:bodyPr/>
                    <a:lstStyle/>
                    <a:p>
                      <a:r>
                        <a:rPr lang="de-DE" dirty="0" smtClean="0"/>
                        <a:t>Schweben:</a:t>
                      </a:r>
                      <a:r>
                        <a:rPr lang="de-DE" baseline="0" dirty="0" smtClean="0"/>
                        <a:t> Bücher, Kerzen, Wasser</a:t>
                      </a:r>
                      <a:endParaRPr lang="de-DE" dirty="0"/>
                    </a:p>
                  </a:txBody>
                  <a:tcPr/>
                </a:tc>
              </a:tr>
              <a:tr h="370840">
                <a:tc>
                  <a:txBody>
                    <a:bodyPr/>
                    <a:lstStyle/>
                    <a:p>
                      <a:r>
                        <a:rPr lang="de-DE" dirty="0" smtClean="0"/>
                        <a:t>(Windeinfluss</a:t>
                      </a:r>
                      <a:r>
                        <a:rPr lang="de-DE" baseline="0" dirty="0" smtClean="0"/>
                        <a:t> auf Feld)</a:t>
                      </a:r>
                      <a:endParaRPr lang="de-DE" dirty="0"/>
                    </a:p>
                  </a:txBody>
                  <a:tcPr/>
                </a:tc>
                <a:tc>
                  <a:txBody>
                    <a:bodyPr/>
                    <a:lstStyle/>
                    <a:p>
                      <a:r>
                        <a:rPr lang="de-DE" dirty="0" smtClean="0"/>
                        <a:t>Animation der Kerzenflamme</a:t>
                      </a:r>
                      <a:endParaRPr lang="de-DE" dirty="0"/>
                    </a:p>
                  </a:txBody>
                  <a:tcPr/>
                </a:tc>
              </a:tr>
              <a:tr h="370840">
                <a:tc>
                  <a:txBody>
                    <a:bodyPr/>
                    <a:lstStyle/>
                    <a:p>
                      <a:r>
                        <a:rPr lang="de-DE" dirty="0" smtClean="0"/>
                        <a:t>Kamerafahrt</a:t>
                      </a:r>
                      <a:endParaRPr lang="de-DE" dirty="0"/>
                    </a:p>
                  </a:txBody>
                  <a:tcPr/>
                </a:tc>
                <a:tc>
                  <a:txBody>
                    <a:bodyPr/>
                    <a:lstStyle/>
                    <a:p>
                      <a:r>
                        <a:rPr lang="de-DE" dirty="0" smtClean="0"/>
                        <a:t>Kamerafahrten</a:t>
                      </a:r>
                      <a:endParaRPr lang="de-DE" dirty="0"/>
                    </a:p>
                  </a:txBody>
                  <a:tcPr/>
                </a:tc>
              </a:tr>
              <a:tr h="370840">
                <a:tc>
                  <a:txBody>
                    <a:bodyPr/>
                    <a:lstStyle/>
                    <a:p>
                      <a:endParaRPr lang="de-DE" dirty="0"/>
                    </a:p>
                  </a:txBody>
                  <a:tcPr/>
                </a:tc>
                <a:tc>
                  <a:txBody>
                    <a:bodyPr/>
                    <a:lstStyle/>
                    <a:p>
                      <a:endParaRPr lang="de-DE"/>
                    </a:p>
                  </a:txBody>
                  <a:tcPr/>
                </a:tc>
              </a:tr>
              <a:tr h="370840">
                <a:tc>
                  <a:txBody>
                    <a:bodyPr/>
                    <a:lstStyle/>
                    <a:p>
                      <a:endParaRPr lang="de-DE"/>
                    </a:p>
                  </a:txBody>
                  <a:tcPr/>
                </a:tc>
                <a:tc>
                  <a:txBody>
                    <a:bodyPr/>
                    <a:lstStyle/>
                    <a:p>
                      <a:endParaRPr lang="de-DE" dirty="0"/>
                    </a:p>
                  </a:txBody>
                  <a:tcPr/>
                </a:tc>
              </a:tr>
            </a:tbl>
          </a:graphicData>
        </a:graphic>
      </p:graphicFrame>
    </p:spTree>
    <p:extLst>
      <p:ext uri="{BB962C8B-B14F-4D97-AF65-F5344CB8AC3E}">
        <p14:creationId xmlns:p14="http://schemas.microsoft.com/office/powerpoint/2010/main" val="14093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defTabSz="914400">
              <a:lnSpc>
                <a:spcPct val="90000"/>
              </a:lnSpc>
              <a:spcBef>
                <a:spcPct val="0"/>
              </a:spcBef>
              <a:buNone/>
            </a:pPr>
            <a:r>
              <a:rPr lang="de-DE" sz="3200" b="1" i="0" dirty="0" smtClean="0">
                <a:solidFill>
                  <a:srgbClr val="D15A3E"/>
                </a:solidFill>
                <a:latin typeface="Calibri Light" panose="020F0302020204030204" pitchFamily="34" charset="0"/>
              </a:rPr>
              <a:t>Gliederung</a:t>
            </a:r>
            <a:r>
              <a:rPr lang="de-DE" sz="3200" b="1" i="0" dirty="0" smtClean="0">
                <a:solidFill>
                  <a:srgbClr val="D15A3E"/>
                </a:solidFill>
                <a:latin typeface="Arial"/>
              </a:rPr>
              <a:t>	</a:t>
            </a:r>
            <a:endParaRPr lang="de-DE" dirty="0"/>
          </a:p>
        </p:txBody>
      </p:sp>
      <p:sp>
        <p:nvSpPr>
          <p:cNvPr id="3" name="Inhaltsplatzhalter 2"/>
          <p:cNvSpPr>
            <a:spLocks noGrp="1"/>
          </p:cNvSpPr>
          <p:nvPr>
            <p:ph idx="1"/>
          </p:nvPr>
        </p:nvSpPr>
        <p:spPr/>
        <p:txBody>
          <a:bodyPr/>
          <a:lstStyle/>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Beschreibung des Projektes</a:t>
            </a:r>
          </a:p>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Einzelszenen (Storyboard)</a:t>
            </a:r>
          </a:p>
          <a:p>
            <a:pPr lvl="1" indent="-228600">
              <a:spcBef>
                <a:spcPts val="1800"/>
              </a:spcBef>
              <a:buClr>
                <a:srgbClr val="D15A3E"/>
              </a:buClr>
              <a:buFont typeface="Arial"/>
              <a:buChar char="▪"/>
            </a:pPr>
            <a:r>
              <a:rPr lang="de-DE" dirty="0" smtClean="0">
                <a:latin typeface="Calibri Light" panose="020F0302020204030204" pitchFamily="34" charset="0"/>
              </a:rPr>
              <a:t>Nötige 3D-Objekte</a:t>
            </a:r>
          </a:p>
          <a:p>
            <a:pPr lvl="1" indent="-228600">
              <a:spcBef>
                <a:spcPts val="1800"/>
              </a:spcBef>
              <a:buClr>
                <a:srgbClr val="D15A3E"/>
              </a:buClr>
              <a:buFont typeface="Arial"/>
              <a:buChar char="▪"/>
            </a:pPr>
            <a:r>
              <a:rPr lang="de-DE" dirty="0" smtClean="0">
                <a:latin typeface="Calibri Light" panose="020F0302020204030204" pitchFamily="34" charset="0"/>
              </a:rPr>
              <a:t>Nötige Animationen</a:t>
            </a:r>
            <a:endParaRPr lang="de-DE" dirty="0">
              <a:latin typeface="Calibri Light" panose="020F0302020204030204" pitchFamily="34" charset="0"/>
            </a:endParaRPr>
          </a:p>
          <a:p>
            <a:pPr>
              <a:buClr>
                <a:srgbClr val="D15A3E"/>
              </a:buClr>
              <a:buFont typeface="Arial"/>
              <a:buChar char="▪"/>
            </a:pPr>
            <a:r>
              <a:rPr lang="de-DE" dirty="0" smtClean="0">
                <a:latin typeface="Calibri Light" panose="020F0302020204030204" pitchFamily="34" charset="0"/>
              </a:rPr>
              <a:t>Zeitplanung</a:t>
            </a:r>
          </a:p>
          <a:p>
            <a:pPr>
              <a:buClr>
                <a:srgbClr val="D15A3E"/>
              </a:buClr>
              <a:buFont typeface="Arial"/>
              <a:buChar char="▪"/>
            </a:pPr>
            <a:r>
              <a:rPr lang="de-DE" dirty="0" smtClean="0">
                <a:latin typeface="Calibri Light" panose="020F0302020204030204" pitchFamily="34" charset="0"/>
              </a:rPr>
              <a:t>Größtes Risiko</a:t>
            </a:r>
          </a:p>
          <a:p>
            <a:pPr lvl="1">
              <a:buClr>
                <a:srgbClr val="D15A3E"/>
              </a:buClr>
              <a:buFont typeface="Arial"/>
              <a:buChar char="▪"/>
            </a:pPr>
            <a:r>
              <a:rPr lang="de-DE" dirty="0" smtClean="0">
                <a:latin typeface="Calibri Light" panose="020F0302020204030204" pitchFamily="34" charset="0"/>
              </a:rPr>
              <a:t>Notlösung?</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Zeitplanung</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sz="half" idx="2"/>
            <p:extLst>
              <p:ext uri="{D42A27DB-BD31-4B8C-83A1-F6EECF244321}">
                <p14:modId xmlns:p14="http://schemas.microsoft.com/office/powerpoint/2010/main" val="594016894"/>
              </p:ext>
            </p:extLst>
          </p:nvPr>
        </p:nvGraphicFramePr>
        <p:xfrm>
          <a:off x="1712860" y="1796715"/>
          <a:ext cx="9183740" cy="3749040"/>
        </p:xfrm>
        <a:graphic>
          <a:graphicData uri="http://schemas.openxmlformats.org/drawingml/2006/table">
            <a:tbl>
              <a:tblPr firstRow="1" bandRow="1">
                <a:tableStyleId>{69012ECD-51FC-41F1-AA8D-1B2483CD663E}</a:tableStyleId>
              </a:tblPr>
              <a:tblGrid>
                <a:gridCol w="1747032">
                  <a:extLst>
                    <a:ext uri="{9D8B030D-6E8A-4147-A177-3AD203B41FA5}">
                      <a16:colId xmlns="" xmlns:a16="http://schemas.microsoft.com/office/drawing/2014/main" val="2502536290"/>
                    </a:ext>
                  </a:extLst>
                </a:gridCol>
                <a:gridCol w="2545492">
                  <a:extLst>
                    <a:ext uri="{9D8B030D-6E8A-4147-A177-3AD203B41FA5}">
                      <a16:colId xmlns="" xmlns:a16="http://schemas.microsoft.com/office/drawing/2014/main" val="2501260538"/>
                    </a:ext>
                  </a:extLst>
                </a:gridCol>
                <a:gridCol w="2595281">
                  <a:extLst>
                    <a:ext uri="{9D8B030D-6E8A-4147-A177-3AD203B41FA5}">
                      <a16:colId xmlns="" xmlns:a16="http://schemas.microsoft.com/office/drawing/2014/main" val="2117254705"/>
                    </a:ext>
                  </a:extLst>
                </a:gridCol>
                <a:gridCol w="2295935">
                  <a:extLst>
                    <a:ext uri="{9D8B030D-6E8A-4147-A177-3AD203B41FA5}">
                      <a16:colId xmlns="" xmlns:a16="http://schemas.microsoft.com/office/drawing/2014/main" val="3311041858"/>
                    </a:ext>
                  </a:extLst>
                </a:gridCol>
              </a:tblGrid>
              <a:tr h="237535">
                <a:tc>
                  <a:txBody>
                    <a:bodyPr/>
                    <a:lstStyle/>
                    <a:p>
                      <a:r>
                        <a:rPr lang="de-DE" dirty="0" smtClean="0"/>
                        <a:t>Woche</a:t>
                      </a:r>
                      <a:endParaRPr lang="de-DE" dirty="0">
                        <a:latin typeface="Calibri Light" panose="020F0302020204030204" pitchFamily="34" charset="0"/>
                      </a:endParaRPr>
                    </a:p>
                  </a:txBody>
                  <a:tcPr/>
                </a:tc>
                <a:tc>
                  <a:txBody>
                    <a:bodyPr/>
                    <a:lstStyle/>
                    <a:p>
                      <a:r>
                        <a:rPr lang="de-DE" dirty="0" smtClean="0"/>
                        <a:t>Kevin Neu</a:t>
                      </a:r>
                      <a:endParaRPr lang="de-DE" dirty="0">
                        <a:latin typeface="Calibri Light" panose="020F0302020204030204" pitchFamily="34" charset="0"/>
                      </a:endParaRPr>
                    </a:p>
                  </a:txBody>
                  <a:tcPr/>
                </a:tc>
                <a:tc>
                  <a:txBody>
                    <a:bodyPr/>
                    <a:lstStyle/>
                    <a:p>
                      <a:r>
                        <a:rPr lang="de-DE" dirty="0" smtClean="0"/>
                        <a:t>Christian Radke</a:t>
                      </a:r>
                      <a:endParaRPr lang="de-DE" dirty="0">
                        <a:latin typeface="Calibri Light" panose="020F0302020204030204" pitchFamily="34" charset="0"/>
                      </a:endParaRPr>
                    </a:p>
                  </a:txBody>
                  <a:tcPr/>
                </a:tc>
                <a:tc>
                  <a:txBody>
                    <a:bodyPr/>
                    <a:lstStyle/>
                    <a:p>
                      <a:r>
                        <a:rPr lang="de-DE" dirty="0" smtClean="0"/>
                        <a:t>Lukas </a:t>
                      </a:r>
                      <a:r>
                        <a:rPr lang="de-DE" dirty="0" err="1" smtClean="0"/>
                        <a:t>Koltermann</a:t>
                      </a:r>
                      <a:endParaRPr lang="de-DE" dirty="0">
                        <a:latin typeface="Calibri Light" panose="020F0302020204030204" pitchFamily="34" charset="0"/>
                      </a:endParaRPr>
                    </a:p>
                  </a:txBody>
                  <a:tcPr/>
                </a:tc>
                <a:extLst>
                  <a:ext uri="{0D108BD9-81ED-4DB2-BD59-A6C34878D82A}">
                    <a16:rowId xmlns="" xmlns:a16="http://schemas.microsoft.com/office/drawing/2014/main" val="723230360"/>
                  </a:ext>
                </a:extLst>
              </a:tr>
              <a:tr h="237535">
                <a:tc>
                  <a:txBody>
                    <a:bodyPr/>
                    <a:lstStyle/>
                    <a:p>
                      <a:r>
                        <a:rPr lang="de-DE" dirty="0" smtClean="0"/>
                        <a:t>16.11-22.11</a:t>
                      </a:r>
                      <a:endParaRPr lang="de-DE" dirty="0"/>
                    </a:p>
                  </a:txBody>
                  <a:tcPr/>
                </a:tc>
                <a:tc>
                  <a:txBody>
                    <a:bodyPr/>
                    <a:lstStyle/>
                    <a:p>
                      <a:r>
                        <a:rPr lang="de-DE" dirty="0" smtClean="0"/>
                        <a:t>Modellierung Kirche</a:t>
                      </a:r>
                      <a:endParaRPr lang="de-DE" dirty="0"/>
                    </a:p>
                  </a:txBody>
                  <a:tcPr/>
                </a:tc>
                <a:tc>
                  <a:txBody>
                    <a:bodyPr/>
                    <a:lstStyle/>
                    <a:p>
                      <a:r>
                        <a:rPr lang="de-DE" dirty="0" smtClean="0"/>
                        <a:t>Modellierung</a:t>
                      </a:r>
                      <a:r>
                        <a:rPr lang="de-DE" baseline="0" dirty="0" smtClean="0"/>
                        <a:t> Einrichtung der Kirche(Bänke, Regale, Altar)</a:t>
                      </a:r>
                      <a:endParaRPr lang="de-DE" dirty="0"/>
                    </a:p>
                  </a:txBody>
                  <a:tcPr/>
                </a:tc>
                <a:tc>
                  <a:txBody>
                    <a:bodyPr/>
                    <a:lstStyle/>
                    <a:p>
                      <a:r>
                        <a:rPr lang="de-DE" dirty="0" smtClean="0"/>
                        <a:t>Kamerafahrten</a:t>
                      </a:r>
                      <a:r>
                        <a:rPr lang="de-DE" baseline="0" dirty="0" smtClean="0"/>
                        <a:t> in abstrakter Szene </a:t>
                      </a:r>
                      <a:endParaRPr lang="de-DE" dirty="0"/>
                    </a:p>
                  </a:txBody>
                  <a:tcPr/>
                </a:tc>
                <a:extLst>
                  <a:ext uri="{0D108BD9-81ED-4DB2-BD59-A6C34878D82A}">
                    <a16:rowId xmlns="" xmlns:a16="http://schemas.microsoft.com/office/drawing/2014/main" val="2296854091"/>
                  </a:ext>
                </a:extLst>
              </a:tr>
              <a:tr h="237535">
                <a:tc>
                  <a:txBody>
                    <a:bodyPr/>
                    <a:lstStyle/>
                    <a:p>
                      <a:r>
                        <a:rPr lang="de-DE" dirty="0" smtClean="0"/>
                        <a:t>23.11-29.11</a:t>
                      </a:r>
                      <a:endParaRPr lang="de-DE" dirty="0"/>
                    </a:p>
                  </a:txBody>
                  <a:tcPr/>
                </a:tc>
                <a:tc>
                  <a:txBody>
                    <a:bodyPr/>
                    <a:lstStyle/>
                    <a:p>
                      <a:r>
                        <a:rPr lang="de-DE" dirty="0" smtClean="0"/>
                        <a:t>Beleuchtung, Texturierung der Kirche</a:t>
                      </a:r>
                      <a:endParaRPr lang="de-DE" dirty="0"/>
                    </a:p>
                  </a:txBody>
                  <a:tcPr/>
                </a:tc>
                <a:tc>
                  <a:txBody>
                    <a:bodyPr/>
                    <a:lstStyle/>
                    <a:p>
                      <a:r>
                        <a:rPr lang="de-DE" dirty="0" smtClean="0"/>
                        <a:t>Modellierung der Einrichtung + Texturierung</a:t>
                      </a:r>
                      <a:endParaRPr lang="de-DE" dirty="0"/>
                    </a:p>
                  </a:txBody>
                  <a:tcPr/>
                </a:tc>
                <a:tc>
                  <a:txBody>
                    <a:bodyPr/>
                    <a:lstStyle/>
                    <a:p>
                      <a:r>
                        <a:rPr lang="de-DE" dirty="0" smtClean="0"/>
                        <a:t>Modelle</a:t>
                      </a:r>
                      <a:r>
                        <a:rPr lang="de-DE" baseline="0" dirty="0" smtClean="0"/>
                        <a:t> in abstrakte Szenen übertragen und Kamerafahrten anpassen</a:t>
                      </a:r>
                      <a:endParaRPr lang="de-DE" dirty="0"/>
                    </a:p>
                  </a:txBody>
                  <a:tcPr/>
                </a:tc>
                <a:extLst>
                  <a:ext uri="{0D108BD9-81ED-4DB2-BD59-A6C34878D82A}">
                    <a16:rowId xmlns="" xmlns:a16="http://schemas.microsoft.com/office/drawing/2014/main" val="4092842364"/>
                  </a:ext>
                </a:extLst>
              </a:tr>
              <a:tr h="237535">
                <a:tc>
                  <a:txBody>
                    <a:bodyPr/>
                    <a:lstStyle/>
                    <a:p>
                      <a:r>
                        <a:rPr lang="de-DE" dirty="0" smtClean="0"/>
                        <a:t>30.11-06.12</a:t>
                      </a:r>
                    </a:p>
                  </a:txBody>
                  <a:tcPr/>
                </a:tc>
                <a:tc>
                  <a:txBody>
                    <a:bodyPr/>
                    <a:lstStyle/>
                    <a:p>
                      <a:r>
                        <a:rPr lang="de-DE" dirty="0" smtClean="0"/>
                        <a:t>Wasser (Metaballs),</a:t>
                      </a:r>
                    </a:p>
                    <a:p>
                      <a:r>
                        <a:rPr lang="de-DE" dirty="0" smtClean="0"/>
                        <a:t>Titelanimation</a:t>
                      </a:r>
                      <a:endParaRPr lang="de-DE" dirty="0"/>
                    </a:p>
                  </a:txBody>
                  <a:tcPr/>
                </a:tc>
                <a:tc>
                  <a:txBody>
                    <a:bodyPr/>
                    <a:lstStyle/>
                    <a:p>
                      <a:r>
                        <a:rPr lang="de-DE" dirty="0" smtClean="0"/>
                        <a:t>Beleuchtung und Animation (Innen)</a:t>
                      </a:r>
                      <a:endParaRPr lang="de-DE" dirty="0"/>
                    </a:p>
                  </a:txBody>
                  <a:tcPr/>
                </a:tc>
                <a:tc>
                  <a:txBody>
                    <a:bodyPr/>
                    <a:lstStyle/>
                    <a:p>
                      <a:r>
                        <a:rPr lang="de-DE" dirty="0" smtClean="0"/>
                        <a:t>Beleuchtung und Animation (Außen)</a:t>
                      </a:r>
                      <a:endParaRPr lang="de-DE" dirty="0"/>
                    </a:p>
                  </a:txBody>
                  <a:tcPr/>
                </a:tc>
                <a:extLst>
                  <a:ext uri="{0D108BD9-81ED-4DB2-BD59-A6C34878D82A}">
                    <a16:rowId xmlns="" xmlns:a16="http://schemas.microsoft.com/office/drawing/2014/main" val="3935710766"/>
                  </a:ext>
                </a:extLst>
              </a:tr>
              <a:tr h="237535">
                <a:tc>
                  <a:txBody>
                    <a:bodyPr/>
                    <a:lstStyle/>
                    <a:p>
                      <a:r>
                        <a:rPr lang="de-DE" dirty="0" smtClean="0"/>
                        <a:t>07.12-13.12</a:t>
                      </a:r>
                      <a:endParaRPr lang="de-DE" dirty="0"/>
                    </a:p>
                  </a:txBody>
                  <a:tcPr/>
                </a:tc>
                <a:tc>
                  <a:txBody>
                    <a:bodyPr/>
                    <a:lstStyle/>
                    <a:p>
                      <a:r>
                        <a:rPr lang="de-DE" dirty="0" err="1" smtClean="0"/>
                        <a:t>Render</a:t>
                      </a:r>
                      <a:endParaRPr lang="de-DE" dirty="0"/>
                    </a:p>
                  </a:txBody>
                  <a:tcPr/>
                </a:tc>
                <a:tc>
                  <a:txBody>
                    <a:bodyPr/>
                    <a:lstStyle/>
                    <a:p>
                      <a:r>
                        <a:rPr lang="de-DE" dirty="0" err="1" smtClean="0"/>
                        <a:t>Render</a:t>
                      </a:r>
                      <a:endParaRPr lang="de-DE" dirty="0"/>
                    </a:p>
                  </a:txBody>
                  <a:tcPr/>
                </a:tc>
                <a:tc>
                  <a:txBody>
                    <a:bodyPr/>
                    <a:lstStyle/>
                    <a:p>
                      <a:r>
                        <a:rPr lang="de-DE" dirty="0" err="1" smtClean="0"/>
                        <a:t>Render</a:t>
                      </a:r>
                      <a:endParaRPr lang="de-DE" dirty="0"/>
                    </a:p>
                  </a:txBody>
                  <a:tcPr/>
                </a:tc>
                <a:extLst>
                  <a:ext uri="{0D108BD9-81ED-4DB2-BD59-A6C34878D82A}">
                    <a16:rowId xmlns="" xmlns:a16="http://schemas.microsoft.com/office/drawing/2014/main" val="1431881630"/>
                  </a:ext>
                </a:extLst>
              </a:tr>
            </a:tbl>
          </a:graphicData>
        </a:graphic>
      </p:graphicFrame>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Größtes Risiko</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latin typeface="Calibri Light" panose="020F0302020204030204" pitchFamily="34" charset="0"/>
            </a:endParaRPr>
          </a:p>
          <a:p>
            <a:pPr marL="0" indent="0" algn="ctr">
              <a:buNone/>
            </a:pPr>
            <a:endParaRPr lang="de-DE" dirty="0">
              <a:latin typeface="Calibri Light" panose="020F0302020204030204" pitchFamily="34" charset="0"/>
            </a:endParaRPr>
          </a:p>
          <a:p>
            <a:pPr marL="0" indent="0" algn="ctr">
              <a:buNone/>
            </a:pPr>
            <a:r>
              <a:rPr lang="de-DE" dirty="0" smtClean="0">
                <a:latin typeface="Calibri Light" panose="020F0302020204030204" pitchFamily="34" charset="0"/>
              </a:rPr>
              <a:t>Zeitproblem durch zu hohen eigenen Anspruch (Qualität, Look).</a:t>
            </a:r>
          </a:p>
          <a:p>
            <a:pPr marL="0" indent="0" algn="ctr">
              <a:buNone/>
            </a:pPr>
            <a:r>
              <a:rPr lang="de-DE" dirty="0" smtClean="0">
                <a:latin typeface="Calibri Light" panose="020F0302020204030204" pitchFamily="34" charset="0"/>
              </a:rPr>
              <a:t>Dadurch zu lange </a:t>
            </a:r>
            <a:r>
              <a:rPr lang="de-DE" dirty="0" err="1" smtClean="0">
                <a:latin typeface="Calibri Light" panose="020F0302020204030204" pitchFamily="34" charset="0"/>
              </a:rPr>
              <a:t>Renderzeiten</a:t>
            </a:r>
            <a:r>
              <a:rPr lang="de-DE" dirty="0" smtClean="0">
                <a:latin typeface="Calibri Light" panose="020F0302020204030204" pitchFamily="34" charset="0"/>
              </a:rPr>
              <a:t> und somit Zeitdruck.</a:t>
            </a:r>
            <a:endParaRPr lang="de-DE" dirty="0">
              <a:latin typeface="Calibri Light" panose="020F0302020204030204" pitchFamily="34" charset="0"/>
            </a:endParaRPr>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Notlösung </a:t>
            </a:r>
            <a:endParaRPr lang="de-DE" dirty="0">
              <a:latin typeface="Calibri Light" panose="020F0302020204030204" pitchFamily="34" charset="0"/>
            </a:endParaRPr>
          </a:p>
        </p:txBody>
      </p:sp>
      <p:sp>
        <p:nvSpPr>
          <p:cNvPr id="3" name="Inhaltsplatzhalter 2"/>
          <p:cNvSpPr>
            <a:spLocks noGrp="1"/>
          </p:cNvSpPr>
          <p:nvPr>
            <p:ph idx="1"/>
          </p:nvPr>
        </p:nvSpPr>
        <p:spPr>
          <a:xfrm>
            <a:off x="1295400" y="2687053"/>
            <a:ext cx="9601200" cy="3104147"/>
          </a:xfrm>
        </p:spPr>
        <p:txBody>
          <a:bodyPr/>
          <a:lstStyle/>
          <a:p>
            <a:pPr algn="ctr"/>
            <a:r>
              <a:rPr lang="de-DE" dirty="0" smtClean="0"/>
              <a:t> </a:t>
            </a:r>
            <a:r>
              <a:rPr lang="de-DE" dirty="0" smtClean="0">
                <a:latin typeface="Calibri Light" panose="020F0302020204030204" pitchFamily="34" charset="0"/>
              </a:rPr>
              <a:t>Grafische Qualität verringern </a:t>
            </a:r>
          </a:p>
          <a:p>
            <a:pPr marL="0" indent="0" algn="ctr">
              <a:buNone/>
            </a:pPr>
            <a:r>
              <a:rPr lang="de-DE" dirty="0" smtClean="0">
                <a:latin typeface="Calibri Light" panose="020F0302020204030204" pitchFamily="34" charset="0"/>
              </a:rPr>
              <a:t> 	-&gt; </a:t>
            </a:r>
            <a:r>
              <a:rPr lang="de-DE" dirty="0" err="1" smtClean="0">
                <a:latin typeface="Calibri Light" panose="020F0302020204030204" pitchFamily="34" charset="0"/>
              </a:rPr>
              <a:t>Renderzeiten</a:t>
            </a:r>
            <a:r>
              <a:rPr lang="de-DE" dirty="0" smtClean="0">
                <a:latin typeface="Calibri Light" panose="020F0302020204030204" pitchFamily="34" charset="0"/>
              </a:rPr>
              <a:t> werden kürzer</a:t>
            </a:r>
            <a:endParaRPr lang="de-DE" dirty="0" smtClean="0"/>
          </a:p>
          <a:p>
            <a:pPr algn="ctr"/>
            <a:r>
              <a:rPr lang="de-DE" dirty="0">
                <a:latin typeface="Calibri Light" panose="020F0302020204030204" pitchFamily="34" charset="0"/>
              </a:rPr>
              <a:t> </a:t>
            </a:r>
            <a:r>
              <a:rPr lang="de-DE" dirty="0" smtClean="0">
                <a:latin typeface="Calibri Light" panose="020F0302020204030204" pitchFamily="34" charset="0"/>
              </a:rPr>
              <a:t>Eigenen Anspruch verringern</a:t>
            </a:r>
          </a:p>
          <a:p>
            <a:pPr marL="0" indent="0">
              <a:buNone/>
            </a:pPr>
            <a:endParaRPr lang="de-DE" dirty="0" smtClean="0">
              <a:latin typeface="Calibri Light" panose="020F0302020204030204" pitchFamily="34" charset="0"/>
            </a:endParaRP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sz="3200" b="1" i="0" dirty="0" smtClean="0">
                <a:solidFill>
                  <a:srgbClr val="D15A3E"/>
                </a:solidFill>
                <a:latin typeface="Calibri Light" panose="020F0302020204030204" pitchFamily="34" charset="0"/>
              </a:rPr>
              <a:t>Beschreibung des Projektes	</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r>
              <a:rPr lang="de-DE" dirty="0" smtClean="0">
                <a:latin typeface="Calibri Light" panose="020F0302020204030204" pitchFamily="34" charset="0"/>
              </a:rPr>
              <a:t>„Eine </a:t>
            </a:r>
            <a:r>
              <a:rPr lang="de-DE" dirty="0">
                <a:latin typeface="Calibri Light" panose="020F0302020204030204" pitchFamily="34" charset="0"/>
              </a:rPr>
              <a:t>durch moderne Architektur geprägte Kirche wird Schauplatz eines Phänomens. Aus einem unbekannten Grund setzt das Naturgesetz der Schwerkraft für einige Gegenstände aus. Dies sorgt für eindrucksvolle und abstrakte Momentaufnahmen, welche durch die einzigartige Lichtstimmung der Kirche besonders und magisch wirken</a:t>
            </a:r>
            <a:r>
              <a:rPr lang="de-DE" dirty="0" smtClean="0">
                <a:latin typeface="Calibri Light" panose="020F0302020204030204" pitchFamily="34" charset="0"/>
              </a:rPr>
              <a:t>.“</a:t>
            </a:r>
            <a:endParaRPr lang="de-DE" dirty="0">
              <a:latin typeface="Calibri Light" panose="020F0302020204030204" pitchFamily="34" charset="0"/>
            </a:endParaRPr>
          </a:p>
        </p:txBody>
      </p:sp>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Inspiration</a:t>
            </a:r>
            <a:endParaRPr lang="de-DE" dirty="0">
              <a:latin typeface="Calibri Light" panose="020F0302020204030204" pitchFamily="34" charset="0"/>
            </a:endParaRPr>
          </a:p>
        </p:txBody>
      </p:sp>
      <p:pic>
        <p:nvPicPr>
          <p:cNvPr id="6" name="vlc-record-2015-11-12-12h08m18s-The Third and The Seventh H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1706" y="1646238"/>
            <a:ext cx="7369398" cy="4144962"/>
          </a:xfrm>
          <a:prstGeom prst="roundRect">
            <a:avLst/>
          </a:prstGeom>
        </p:spPr>
      </p:pic>
    </p:spTree>
    <p:extLst>
      <p:ext uri="{BB962C8B-B14F-4D97-AF65-F5344CB8AC3E}">
        <p14:creationId xmlns:p14="http://schemas.microsoft.com/office/powerpoint/2010/main" val="123378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61180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16597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396715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Einzelszenen Storyboard</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Tree>
    <p:extLst>
      <p:ext uri="{BB962C8B-B14F-4D97-AF65-F5344CB8AC3E}">
        <p14:creationId xmlns:p14="http://schemas.microsoft.com/office/powerpoint/2010/main" val="234382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262</Words>
  <Application>Microsoft Office PowerPoint</Application>
  <PresentationFormat>Breitbild</PresentationFormat>
  <Paragraphs>85</Paragraphs>
  <Slides>22</Slides>
  <Notes>1</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22</vt:i4>
      </vt:variant>
    </vt:vector>
  </HeadingPairs>
  <TitlesOfParts>
    <vt:vector size="25" baseType="lpstr">
      <vt:lpstr>Arial</vt:lpstr>
      <vt:lpstr>Calibri Light</vt:lpstr>
      <vt:lpstr>Diamond Grid 16x9</vt:lpstr>
      <vt:lpstr>ABSTRAKT </vt:lpstr>
      <vt:lpstr>Gliederung </vt:lpstr>
      <vt:lpstr>Beschreibung des Projektes </vt:lpstr>
      <vt:lpstr>Inspiration</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Einzelszenen Storyboard</vt:lpstr>
      <vt:lpstr>Nötige 3D-Objekte</vt:lpstr>
      <vt:lpstr>Nötige Animationen</vt:lpstr>
      <vt:lpstr>Zeitplanung</vt:lpstr>
      <vt:lpstr>Größtes Risiko</vt:lpstr>
      <vt:lpstr>Notlösung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2015-11-12T10:37:10Z</dcterms:created>
  <dcterms:modified xsi:type="dcterms:W3CDTF">2015-11-15T22:24:23Z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